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5143500" cx="9144000"/>
  <p:notesSz cx="6858000" cy="9144000"/>
  <p:embeddedFontLst>
    <p:embeddedFont>
      <p:font typeface="Raleway"/>
      <p:regular r:id="rId14"/>
      <p:bold r:id="rId15"/>
      <p:italic r:id="rId16"/>
      <p:boldItalic r:id="rId17"/>
    </p:embeddedFont>
    <p:embeddedFont>
      <p:font typeface="Lato"/>
      <p:regular r:id="rId18"/>
      <p:bold r:id="rId19"/>
      <p:italic r:id="rId20"/>
      <p:boldItalic r:id="rId21"/>
    </p:embeddedFont>
    <p:embeddedFont>
      <p:font typeface="Century Gothic"/>
      <p:regular r:id="rId22"/>
      <p:bold r:id="rId23"/>
      <p:italic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italic.fntdata"/><Relationship Id="rId22" Type="http://schemas.openxmlformats.org/officeDocument/2006/relationships/font" Target="fonts/CenturyGothic-regular.fntdata"/><Relationship Id="rId21" Type="http://schemas.openxmlformats.org/officeDocument/2006/relationships/font" Target="fonts/Lato-boldItalic.fntdata"/><Relationship Id="rId24" Type="http://schemas.openxmlformats.org/officeDocument/2006/relationships/font" Target="fonts/CenturyGothic-italic.fntdata"/><Relationship Id="rId23" Type="http://schemas.openxmlformats.org/officeDocument/2006/relationships/font" Target="fonts/CenturyGothic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schemas.openxmlformats.org/officeDocument/2006/relationships/font" Target="fonts/CenturyGothic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font" Target="fonts/Raleway-bold.fntdata"/><Relationship Id="rId14" Type="http://schemas.openxmlformats.org/officeDocument/2006/relationships/font" Target="fonts/Raleway-regular.fntdata"/><Relationship Id="rId17" Type="http://schemas.openxmlformats.org/officeDocument/2006/relationships/font" Target="fonts/Raleway-boldItalic.fntdata"/><Relationship Id="rId16" Type="http://schemas.openxmlformats.org/officeDocument/2006/relationships/font" Target="fonts/Raleway-italic.fntdata"/><Relationship Id="rId19" Type="http://schemas.openxmlformats.org/officeDocument/2006/relationships/font" Target="fonts/Lato-bold.fntdata"/><Relationship Id="rId18" Type="http://schemas.openxmlformats.org/officeDocument/2006/relationships/font" Target="fonts/Lato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7fed247030_0_9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7fed247030_0_9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7fed247030_0_9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7fed247030_0_9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7fed247030_0_9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7fed247030_0_9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7fed247030_1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7fed247030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7fed247030_0_9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7fed247030_0_9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7fed247030_9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7fed247030_9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7fed247030_9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7fed247030_9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1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425050" y="3888500"/>
            <a:ext cx="6055200" cy="7875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88" name="Google Shape;88;p13"/>
          <p:cNvSpPr txBox="1"/>
          <p:nvPr/>
        </p:nvSpPr>
        <p:spPr>
          <a:xfrm>
            <a:off x="3432375" y="1719550"/>
            <a:ext cx="38841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9" name="Google Shape;89;p13"/>
          <p:cNvSpPr/>
          <p:nvPr/>
        </p:nvSpPr>
        <p:spPr>
          <a:xfrm flipH="1">
            <a:off x="1419640" y="-3"/>
            <a:ext cx="6180431" cy="4510044"/>
          </a:xfrm>
          <a:custGeom>
            <a:rect b="b" l="l" r="r" t="t"/>
            <a:pathLst>
              <a:path extrusionOk="0" h="5025119" w="6886274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rgbClr val="000000">
              <a:alpha val="75980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0" name="Google Shape;90;p13"/>
          <p:cNvSpPr txBox="1"/>
          <p:nvPr>
            <p:ph type="ctrTitle"/>
          </p:nvPr>
        </p:nvSpPr>
        <p:spPr>
          <a:xfrm>
            <a:off x="2539450" y="1521725"/>
            <a:ext cx="3940800" cy="1567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Travel Advisor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800">
                <a:solidFill>
                  <a:schemeClr val="lt1"/>
                </a:solidFill>
              </a:rPr>
              <a:t>CS 440 Group 20</a:t>
            </a:r>
            <a:endParaRPr b="0" sz="18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Hongcheng Wu, Spancer Guo, Jiajie Lin, Zachary Flebbe</a:t>
            </a:r>
            <a:endParaRPr b="0" sz="2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8476" y="-67425"/>
            <a:ext cx="9182473" cy="5743724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4"/>
          <p:cNvSpPr txBox="1"/>
          <p:nvPr>
            <p:ph type="title"/>
          </p:nvPr>
        </p:nvSpPr>
        <p:spPr>
          <a:xfrm>
            <a:off x="593800" y="415075"/>
            <a:ext cx="7688700" cy="616500"/>
          </a:xfrm>
          <a:prstGeom prst="rect">
            <a:avLst/>
          </a:prstGeom>
          <a:solidFill>
            <a:srgbClr val="000000">
              <a:alpha val="75980"/>
            </a:srgbClr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Overview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97" name="Google Shape;97;p14"/>
          <p:cNvSpPr txBox="1"/>
          <p:nvPr>
            <p:ph idx="1" type="body"/>
          </p:nvPr>
        </p:nvSpPr>
        <p:spPr>
          <a:xfrm>
            <a:off x="593800" y="1335175"/>
            <a:ext cx="7688700" cy="3573900"/>
          </a:xfrm>
          <a:prstGeom prst="rect">
            <a:avLst/>
          </a:prstGeom>
          <a:solidFill>
            <a:srgbClr val="000000">
              <a:alpha val="75980"/>
            </a:srgbClr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Char char="●"/>
            </a:pPr>
            <a:r>
              <a:rPr i="1" lang="en" sz="1800">
                <a:solidFill>
                  <a:schemeClr val="lt1"/>
                </a:solidFill>
              </a:rPr>
              <a:t>What is Travel Advisor?</a:t>
            </a:r>
            <a:endParaRPr i="1" sz="1800">
              <a:solidFill>
                <a:schemeClr val="lt1"/>
              </a:solidFill>
            </a:endParaRPr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Char char="○"/>
            </a:pPr>
            <a:r>
              <a:rPr lang="en" sz="1400">
                <a:solidFill>
                  <a:schemeClr val="lt1"/>
                </a:solidFill>
              </a:rPr>
              <a:t>M</a:t>
            </a:r>
            <a:r>
              <a:rPr lang="en" sz="1400">
                <a:solidFill>
                  <a:schemeClr val="lt1"/>
                </a:solidFill>
              </a:rPr>
              <a:t>obile application</a:t>
            </a:r>
            <a:endParaRPr sz="1400">
              <a:solidFill>
                <a:schemeClr val="lt1"/>
              </a:solidFill>
            </a:endParaRPr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Char char="○"/>
            </a:pPr>
            <a:r>
              <a:rPr lang="en" sz="1400">
                <a:solidFill>
                  <a:schemeClr val="lt1"/>
                </a:solidFill>
              </a:rPr>
              <a:t>Improve the National Park experience</a:t>
            </a:r>
            <a:endParaRPr sz="1400">
              <a:solidFill>
                <a:schemeClr val="lt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</a:pPr>
            <a:r>
              <a:rPr lang="en" sz="1400">
                <a:solidFill>
                  <a:schemeClr val="lt1"/>
                </a:solidFill>
              </a:rPr>
              <a:t>Improve park safety </a:t>
            </a:r>
            <a:endParaRPr sz="1400"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Char char="●"/>
            </a:pPr>
            <a:r>
              <a:rPr i="1" lang="en" sz="1800">
                <a:solidFill>
                  <a:schemeClr val="lt1"/>
                </a:solidFill>
              </a:rPr>
              <a:t>What are the </a:t>
            </a:r>
            <a:r>
              <a:rPr i="1" lang="en" sz="1800">
                <a:solidFill>
                  <a:schemeClr val="lt1"/>
                </a:solidFill>
              </a:rPr>
              <a:t>Key Features?</a:t>
            </a:r>
            <a:endParaRPr i="1" sz="1800">
              <a:solidFill>
                <a:schemeClr val="lt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</a:pPr>
            <a:r>
              <a:rPr lang="en" sz="1400">
                <a:solidFill>
                  <a:schemeClr val="lt1"/>
                </a:solidFill>
              </a:rPr>
              <a:t>Park Information</a:t>
            </a:r>
            <a:endParaRPr sz="1400">
              <a:solidFill>
                <a:schemeClr val="lt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</a:pPr>
            <a:r>
              <a:rPr lang="en" sz="1400">
                <a:solidFill>
                  <a:schemeClr val="lt1"/>
                </a:solidFill>
              </a:rPr>
              <a:t>Weather Advisory</a:t>
            </a:r>
            <a:endParaRPr sz="1400">
              <a:solidFill>
                <a:schemeClr val="lt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</a:pPr>
            <a:r>
              <a:rPr lang="en" sz="1400">
                <a:solidFill>
                  <a:schemeClr val="lt1"/>
                </a:solidFill>
              </a:rPr>
              <a:t>Photo Gallery</a:t>
            </a:r>
            <a:endParaRPr sz="1400">
              <a:solidFill>
                <a:schemeClr val="lt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</a:pPr>
            <a:r>
              <a:rPr lang="en" sz="1400">
                <a:solidFill>
                  <a:schemeClr val="lt1"/>
                </a:solidFill>
              </a:rPr>
              <a:t>Navigation System</a:t>
            </a:r>
            <a:endParaRPr sz="1400">
              <a:solidFill>
                <a:schemeClr val="lt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</a:pPr>
            <a:r>
              <a:rPr lang="en" sz="1400">
                <a:solidFill>
                  <a:schemeClr val="lt1"/>
                </a:solidFill>
              </a:rPr>
              <a:t>Emergency Rescue</a:t>
            </a:r>
            <a:endParaRPr sz="14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5"/>
          <p:cNvSpPr txBox="1"/>
          <p:nvPr>
            <p:ph type="title"/>
          </p:nvPr>
        </p:nvSpPr>
        <p:spPr>
          <a:xfrm>
            <a:off x="593800" y="415075"/>
            <a:ext cx="7688700" cy="616500"/>
          </a:xfrm>
          <a:prstGeom prst="rect">
            <a:avLst/>
          </a:prstGeom>
          <a:solidFill>
            <a:srgbClr val="000000">
              <a:alpha val="75980"/>
            </a:srgbClr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Design Goal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04" name="Google Shape;104;p15"/>
          <p:cNvSpPr txBox="1"/>
          <p:nvPr>
            <p:ph idx="1" type="body"/>
          </p:nvPr>
        </p:nvSpPr>
        <p:spPr>
          <a:xfrm>
            <a:off x="593800" y="1335175"/>
            <a:ext cx="7688700" cy="3573900"/>
          </a:xfrm>
          <a:prstGeom prst="rect">
            <a:avLst/>
          </a:prstGeom>
          <a:solidFill>
            <a:srgbClr val="000000">
              <a:alpha val="75980"/>
            </a:srgbClr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i="1" lang="en" sz="1800">
                <a:solidFill>
                  <a:schemeClr val="lt1"/>
                </a:solidFill>
              </a:rPr>
              <a:t>Information </a:t>
            </a:r>
            <a:r>
              <a:rPr i="1" lang="en" sz="1800">
                <a:solidFill>
                  <a:schemeClr val="lt1"/>
                </a:solidFill>
              </a:rPr>
              <a:t>accuracy</a:t>
            </a:r>
            <a:endParaRPr i="1" sz="1800">
              <a:solidFill>
                <a:schemeClr val="lt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</a:pPr>
            <a:r>
              <a:rPr lang="en" sz="1400">
                <a:solidFill>
                  <a:schemeClr val="lt1"/>
                </a:solidFill>
              </a:rPr>
              <a:t>Navigation system</a:t>
            </a:r>
            <a:endParaRPr sz="1400">
              <a:solidFill>
                <a:schemeClr val="lt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</a:pPr>
            <a:r>
              <a:rPr lang="en" sz="1400">
                <a:solidFill>
                  <a:schemeClr val="lt1"/>
                </a:solidFill>
              </a:rPr>
              <a:t>Rescue team</a:t>
            </a:r>
            <a:endParaRPr sz="1400">
              <a:solidFill>
                <a:schemeClr val="lt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</a:pPr>
            <a:r>
              <a:rPr lang="en" sz="1400">
                <a:solidFill>
                  <a:schemeClr val="lt1"/>
                </a:solidFill>
              </a:rPr>
              <a:t>Opening hour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i="1" lang="en" sz="1800">
                <a:solidFill>
                  <a:schemeClr val="lt1"/>
                </a:solidFill>
              </a:rPr>
              <a:t>Application User Interface</a:t>
            </a:r>
            <a:endParaRPr i="1" sz="1800">
              <a:solidFill>
                <a:schemeClr val="lt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</a:pPr>
            <a:r>
              <a:rPr lang="en" sz="1400">
                <a:solidFill>
                  <a:schemeClr val="lt1"/>
                </a:solidFill>
              </a:rPr>
              <a:t>Dynamic working environment</a:t>
            </a:r>
            <a:endParaRPr sz="1400">
              <a:solidFill>
                <a:schemeClr val="lt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</a:pPr>
            <a:r>
              <a:rPr lang="en" sz="1400">
                <a:solidFill>
                  <a:schemeClr val="lt1"/>
                </a:solidFill>
              </a:rPr>
              <a:t> Big font size and background color schemes</a:t>
            </a:r>
            <a:endParaRPr sz="1400">
              <a:solidFill>
                <a:schemeClr val="lt1"/>
              </a:solidFill>
            </a:endParaRPr>
          </a:p>
          <a:p>
            <a:pPr indent="0" lvl="0" marL="9144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05" name="Google Shape;105;p15"/>
          <p:cNvSpPr txBox="1"/>
          <p:nvPr/>
        </p:nvSpPr>
        <p:spPr>
          <a:xfrm>
            <a:off x="4846975" y="3206925"/>
            <a:ext cx="3976800" cy="4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6" y="0"/>
            <a:ext cx="9101861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6"/>
          <p:cNvSpPr txBox="1"/>
          <p:nvPr>
            <p:ph type="title"/>
          </p:nvPr>
        </p:nvSpPr>
        <p:spPr>
          <a:xfrm>
            <a:off x="593800" y="415075"/>
            <a:ext cx="7688700" cy="616500"/>
          </a:xfrm>
          <a:prstGeom prst="rect">
            <a:avLst/>
          </a:prstGeom>
          <a:solidFill>
            <a:srgbClr val="000000">
              <a:alpha val="75980"/>
            </a:srgbClr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UML Diagram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12" name="Google Shape;112;p16"/>
          <p:cNvSpPr txBox="1"/>
          <p:nvPr/>
        </p:nvSpPr>
        <p:spPr>
          <a:xfrm>
            <a:off x="655875" y="1143000"/>
            <a:ext cx="7688700" cy="3821100"/>
          </a:xfrm>
          <a:prstGeom prst="rect">
            <a:avLst/>
          </a:prstGeom>
          <a:solidFill>
            <a:srgbClr val="000000">
              <a:alpha val="7598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13" name="Google Shape;113;p16"/>
          <p:cNvPicPr preferRelativeResize="0"/>
          <p:nvPr/>
        </p:nvPicPr>
        <p:blipFill rotWithShape="1">
          <a:blip r:embed="rId4">
            <a:alphaModFix/>
          </a:blip>
          <a:srcRect b="3787" l="10598" r="7875" t="6041"/>
          <a:stretch/>
        </p:blipFill>
        <p:spPr>
          <a:xfrm>
            <a:off x="2428838" y="1228925"/>
            <a:ext cx="4286326" cy="3555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7"/>
          <p:cNvSpPr txBox="1"/>
          <p:nvPr>
            <p:ph idx="1" type="body"/>
          </p:nvPr>
        </p:nvSpPr>
        <p:spPr>
          <a:xfrm>
            <a:off x="6255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3000">
                <a:solidFill>
                  <a:srgbClr val="000000"/>
                </a:solidFill>
              </a:rPr>
              <a:t>Other UML</a:t>
            </a:r>
            <a:endParaRPr b="1" sz="3000">
              <a:solidFill>
                <a:srgbClr val="000000"/>
              </a:solidFill>
            </a:endParaRPr>
          </a:p>
        </p:txBody>
      </p:sp>
      <p:pic>
        <p:nvPicPr>
          <p:cNvPr id="119" name="Google Shape;11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32725" y="450275"/>
            <a:ext cx="5911274" cy="443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18"/>
          <p:cNvPicPr preferRelativeResize="0"/>
          <p:nvPr/>
        </p:nvPicPr>
        <p:blipFill rotWithShape="1">
          <a:blip r:embed="rId3">
            <a:alphaModFix/>
          </a:blip>
          <a:srcRect b="4887" l="0" r="0" t="5112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8"/>
          <p:cNvSpPr txBox="1"/>
          <p:nvPr>
            <p:ph type="ctrTitle"/>
          </p:nvPr>
        </p:nvSpPr>
        <p:spPr>
          <a:xfrm>
            <a:off x="729450" y="1322450"/>
            <a:ext cx="7688100" cy="822900"/>
          </a:xfrm>
          <a:prstGeom prst="rect">
            <a:avLst/>
          </a:prstGeom>
          <a:solidFill>
            <a:srgbClr val="000000">
              <a:alpha val="75980"/>
            </a:srgbClr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Requirements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26" name="Google Shape;126;p18"/>
          <p:cNvSpPr txBox="1"/>
          <p:nvPr>
            <p:ph idx="1" type="subTitle"/>
          </p:nvPr>
        </p:nvSpPr>
        <p:spPr>
          <a:xfrm>
            <a:off x="729450" y="2399950"/>
            <a:ext cx="7688100" cy="2580600"/>
          </a:xfrm>
          <a:prstGeom prst="rect">
            <a:avLst/>
          </a:prstGeom>
          <a:solidFill>
            <a:srgbClr val="000000">
              <a:alpha val="75980"/>
            </a:srgbClr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Main </a:t>
            </a:r>
            <a:r>
              <a:rPr b="1" lang="en">
                <a:solidFill>
                  <a:schemeClr val="lt1"/>
                </a:solidFill>
              </a:rPr>
              <a:t>Classifications</a:t>
            </a:r>
            <a:r>
              <a:rPr b="1" lang="en">
                <a:solidFill>
                  <a:schemeClr val="lt1"/>
                </a:solidFill>
              </a:rPr>
              <a:t>:</a:t>
            </a:r>
            <a:endParaRPr b="1">
              <a:solidFill>
                <a:schemeClr val="lt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-"/>
            </a:pPr>
            <a:r>
              <a:rPr lang="en">
                <a:solidFill>
                  <a:schemeClr val="lt1"/>
                </a:solidFill>
              </a:rPr>
              <a:t>Functional Requirements</a:t>
            </a:r>
            <a:endParaRPr>
              <a:solidFill>
                <a:schemeClr val="lt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-"/>
            </a:pPr>
            <a:r>
              <a:rPr lang="en">
                <a:solidFill>
                  <a:schemeClr val="lt1"/>
                </a:solidFill>
              </a:rPr>
              <a:t>Data Requirements</a:t>
            </a:r>
            <a:endParaRPr>
              <a:solidFill>
                <a:schemeClr val="lt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-"/>
            </a:pPr>
            <a:r>
              <a:rPr lang="en">
                <a:solidFill>
                  <a:schemeClr val="lt1"/>
                </a:solidFill>
              </a:rPr>
              <a:t>Performance Requirements </a:t>
            </a:r>
            <a:endParaRPr>
              <a:solidFill>
                <a:schemeClr val="lt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-"/>
            </a:pPr>
            <a:r>
              <a:rPr lang="en">
                <a:solidFill>
                  <a:schemeClr val="lt1"/>
                </a:solidFill>
              </a:rPr>
              <a:t>Dependability </a:t>
            </a:r>
            <a:r>
              <a:rPr lang="en">
                <a:solidFill>
                  <a:schemeClr val="lt1"/>
                </a:solidFill>
              </a:rPr>
              <a:t> Requirements</a:t>
            </a:r>
            <a:endParaRPr>
              <a:solidFill>
                <a:schemeClr val="lt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-"/>
            </a:pPr>
            <a:r>
              <a:rPr lang="en">
                <a:solidFill>
                  <a:schemeClr val="lt1"/>
                </a:solidFill>
              </a:rPr>
              <a:t> Maintainability and Supportability Requirements</a:t>
            </a:r>
            <a:endParaRPr>
              <a:solidFill>
                <a:schemeClr val="lt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-"/>
            </a:pPr>
            <a:r>
              <a:rPr lang="en">
                <a:solidFill>
                  <a:schemeClr val="lt1"/>
                </a:solidFill>
              </a:rPr>
              <a:t>Security Requirements </a:t>
            </a:r>
            <a:endParaRPr>
              <a:solidFill>
                <a:schemeClr val="lt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-"/>
            </a:pPr>
            <a:r>
              <a:rPr lang="en">
                <a:solidFill>
                  <a:schemeClr val="lt1"/>
                </a:solidFill>
              </a:rPr>
              <a:t>Usability and Humanity Requirements</a:t>
            </a:r>
            <a:endParaRPr>
              <a:solidFill>
                <a:schemeClr val="lt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-"/>
            </a:pPr>
            <a:r>
              <a:rPr lang="en">
                <a:solidFill>
                  <a:schemeClr val="lt1"/>
                </a:solidFill>
              </a:rPr>
              <a:t>Look and Feel Requirements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9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Requirements continued:</a:t>
            </a:r>
            <a:endParaRPr/>
          </a:p>
        </p:txBody>
      </p:sp>
      <p:sp>
        <p:nvSpPr>
          <p:cNvPr id="132" name="Google Shape;132;p19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/>
              <a:t>Functional</a:t>
            </a:r>
            <a:r>
              <a:rPr b="1" lang="en" sz="1500"/>
              <a:t> Requirements:</a:t>
            </a:r>
            <a:endParaRPr b="1"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FUNC:-1 : The Emergency Rescue </a:t>
            </a:r>
            <a:r>
              <a:rPr lang="en"/>
              <a:t>information</a:t>
            </a:r>
            <a:r>
              <a:rPr lang="en"/>
              <a:t> is fast as possible.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500"/>
              <a:t>Data  Requirements:</a:t>
            </a:r>
            <a:endParaRPr b="1"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DATA-1: </a:t>
            </a:r>
            <a:r>
              <a:rPr lang="en"/>
              <a:t>Saving species data that users are interested in.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19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/>
              <a:t>Performance Requirements: </a:t>
            </a:r>
            <a:endParaRPr b="1"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SLR-1:  The emergency service algorithm must be instant.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500"/>
              <a:t>Dependability Requirements:</a:t>
            </a:r>
            <a:endParaRPr b="1" sz="15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RR-1: The application shall not fail more than once per day. 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0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Requirements continued:</a:t>
            </a:r>
            <a:endParaRPr/>
          </a:p>
        </p:txBody>
      </p:sp>
      <p:sp>
        <p:nvSpPr>
          <p:cNvPr id="139" name="Google Shape;139;p20"/>
          <p:cNvSpPr txBox="1"/>
          <p:nvPr>
            <p:ph idx="1" type="body"/>
          </p:nvPr>
        </p:nvSpPr>
        <p:spPr>
          <a:xfrm>
            <a:off x="729325" y="2078875"/>
            <a:ext cx="3774300" cy="278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/>
              <a:t>Maintainability and Supportability Requirements</a:t>
            </a:r>
            <a:r>
              <a:rPr b="1" lang="en" sz="1500"/>
              <a:t>:</a:t>
            </a:r>
            <a:endParaRPr b="1"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MR-1:  Maintenance will be available through the help section, email or phone.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500"/>
              <a:t>Security Requirements</a:t>
            </a:r>
            <a:r>
              <a:rPr b="1" lang="en" sz="1500"/>
              <a:t>:</a:t>
            </a:r>
            <a:endParaRPr b="1"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ACRE-1:  Only certain users will need access requirements to be able to change information about the parks and edit information on current employees.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20"/>
          <p:cNvSpPr txBox="1"/>
          <p:nvPr>
            <p:ph idx="2" type="body"/>
          </p:nvPr>
        </p:nvSpPr>
        <p:spPr>
          <a:xfrm>
            <a:off x="4643600" y="2078875"/>
            <a:ext cx="3774300" cy="23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/>
              <a:t>Usability and Humanity Requirements:</a:t>
            </a:r>
            <a:endParaRPr b="1"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EAUS-1</a:t>
            </a:r>
            <a:r>
              <a:rPr lang="en"/>
              <a:t>:  </a:t>
            </a:r>
            <a:r>
              <a:rPr lang="en"/>
              <a:t>The application should be usable within a training mode.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500"/>
              <a:t>Look and Feel Requirements</a:t>
            </a:r>
            <a:r>
              <a:rPr b="1" lang="en" sz="1500"/>
              <a:t>:</a:t>
            </a:r>
            <a:endParaRPr b="1" sz="15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APRE</a:t>
            </a:r>
            <a:r>
              <a:rPr lang="en"/>
              <a:t>-1:  The product must be able to handle different layouts since the application offers different features(sub system) .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